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9" r:id="rId4"/>
    <p:sldId id="269" r:id="rId5"/>
    <p:sldId id="277" r:id="rId6"/>
    <p:sldId id="261" r:id="rId7"/>
    <p:sldId id="264" r:id="rId8"/>
    <p:sldId id="275" r:id="rId9"/>
    <p:sldId id="274" r:id="rId10"/>
    <p:sldId id="258" r:id="rId11"/>
    <p:sldId id="260" r:id="rId12"/>
    <p:sldId id="271" r:id="rId13"/>
    <p:sldId id="262" r:id="rId14"/>
    <p:sldId id="273" r:id="rId15"/>
    <p:sldId id="270" r:id="rId16"/>
    <p:sldId id="267" r:id="rId17"/>
    <p:sldId id="279" r:id="rId18"/>
    <p:sldId id="257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1" autoAdjust="0"/>
    <p:restoredTop sz="68797" autoAdjust="0"/>
  </p:normalViewPr>
  <p:slideViewPr>
    <p:cSldViewPr snapToGrid="0" snapToObjects="1">
      <p:cViewPr>
        <p:scale>
          <a:sx n="75" d="100"/>
          <a:sy n="75" d="100"/>
        </p:scale>
        <p:origin x="-266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0C57-AE22-6447-89A1-F860BC0A373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2B53-F665-AC4B-906E-5AA87B8DF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2B53-F665-AC4B-906E-5AA87B8DF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2B53-F665-AC4B-906E-5AA87B8DF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2B53-F665-AC4B-906E-5AA87B8DF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2B53-F665-AC4B-906E-5AA87B8DF3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2B53-F665-AC4B-906E-5AA87B8DF3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592" y="304873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SUII Seminar Series 2013-2014:</a:t>
            </a:r>
            <a:br>
              <a:rPr lang="en-US" b="1" dirty="0" smtClean="0"/>
            </a:br>
            <a:r>
              <a:rPr lang="en-US" sz="2200" dirty="0" smtClean="0"/>
              <a:t>Children’s rights, social justice and social identities in Scotland: Intersections in research, policy and practice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937" y="2781881"/>
            <a:ext cx="6696074" cy="217477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Seminar 1</a:t>
            </a: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Intersecting Childhood Identities, Inequalities and Rights: Unpacking concepts and exploring implications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2nd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2013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Scottish Universities Insight Institute, Glasgow Collins Building, 22 Richmond St, Glasgow, G1 1XQ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b="1" dirty="0">
              <a:solidFill>
                <a:srgbClr val="000090"/>
              </a:solidFill>
            </a:endParaRPr>
          </a:p>
          <a:p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SHRC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76" y="5904009"/>
            <a:ext cx="1503008" cy="982800"/>
          </a:xfrm>
          <a:prstGeom prst="rect">
            <a:avLst/>
          </a:prstGeom>
        </p:spPr>
      </p:pic>
      <p:pic>
        <p:nvPicPr>
          <p:cNvPr id="5" name="Picture 4" descr="SCCYP_two_lines_wo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17" y="5794132"/>
            <a:ext cx="1829422" cy="991771"/>
          </a:xfrm>
          <a:prstGeom prst="rect">
            <a:avLst/>
          </a:prstGeom>
        </p:spPr>
      </p:pic>
      <p:pic>
        <p:nvPicPr>
          <p:cNvPr id="8" name="Picture 7" descr="Edinburgh if space limited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800"/>
            <a:ext cx="1480876" cy="979200"/>
          </a:xfrm>
          <a:prstGeom prst="rect">
            <a:avLst/>
          </a:prstGeom>
        </p:spPr>
      </p:pic>
      <p:pic>
        <p:nvPicPr>
          <p:cNvPr id="9" name="Picture 8" descr="CERES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8" y="5878800"/>
            <a:ext cx="827708" cy="986400"/>
          </a:xfrm>
          <a:prstGeom prst="rect">
            <a:avLst/>
          </a:prstGeom>
        </p:spPr>
      </p:pic>
      <p:pic>
        <p:nvPicPr>
          <p:cNvPr id="10" name="Picture 9" descr="A4 and A5 HASS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72" y="5871600"/>
            <a:ext cx="1038828" cy="986400"/>
          </a:xfrm>
          <a:prstGeom prst="rect">
            <a:avLst/>
          </a:prstGeom>
        </p:spPr>
      </p:pic>
      <p:pic>
        <p:nvPicPr>
          <p:cNvPr id="11" name="Picture 10" descr="suii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04" y="5788703"/>
            <a:ext cx="2345572" cy="997200"/>
          </a:xfrm>
          <a:prstGeom prst="rect">
            <a:avLst/>
          </a:prstGeom>
        </p:spPr>
      </p:pic>
      <p:pic>
        <p:nvPicPr>
          <p:cNvPr id="14" name="Picture 13" descr="iStock_000008282227_Larg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403"/>
            <a:ext cx="9144000" cy="11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3" y="423359"/>
            <a:ext cx="8373247" cy="59426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Seminar 1: 2</a:t>
            </a:r>
            <a:r>
              <a:rPr lang="en-US" b="1" baseline="30000" dirty="0" smtClean="0">
                <a:solidFill>
                  <a:srgbClr val="000090"/>
                </a:solidFill>
              </a:rPr>
              <a:t>nd</a:t>
            </a:r>
            <a:r>
              <a:rPr lang="en-US" b="1" dirty="0" smtClean="0">
                <a:solidFill>
                  <a:srgbClr val="000090"/>
                </a:solidFill>
              </a:rPr>
              <a:t> December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Intersecting Childhood Identities, Inequalities and Rights: Unpacking concepts and exploring implications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first seminar introduces the </a:t>
            </a:r>
            <a:r>
              <a:rPr lang="en-US" b="1" dirty="0">
                <a:solidFill>
                  <a:srgbClr val="FF6600"/>
                </a:solidFill>
              </a:rPr>
              <a:t>concept </a:t>
            </a:r>
            <a:r>
              <a:rPr lang="en-US" dirty="0"/>
              <a:t>of </a:t>
            </a:r>
            <a:r>
              <a:rPr lang="en-US" b="1" dirty="0" err="1">
                <a:solidFill>
                  <a:srgbClr val="FF6600"/>
                </a:solidFill>
              </a:rPr>
              <a:t>intersectionality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dirty="0"/>
              <a:t>and debates its meanings and purposes for understanding </a:t>
            </a:r>
            <a:r>
              <a:rPr lang="en-US" b="1" dirty="0">
                <a:solidFill>
                  <a:srgbClr val="FF6600"/>
                </a:solidFill>
              </a:rPr>
              <a:t>childhood identities and inequalities</a:t>
            </a:r>
            <a:r>
              <a:rPr lang="en-US" dirty="0"/>
              <a:t>. It explores the different ways in which this framework can be </a:t>
            </a:r>
            <a:r>
              <a:rPr lang="en-US" b="1" dirty="0">
                <a:solidFill>
                  <a:srgbClr val="FF6600"/>
                </a:solidFill>
              </a:rPr>
              <a:t>put into practice </a:t>
            </a:r>
            <a:r>
              <a:rPr lang="en-US" dirty="0"/>
              <a:t>by practitioners and policy makers. </a:t>
            </a:r>
          </a:p>
        </p:txBody>
      </p:sp>
    </p:spTree>
    <p:extLst>
      <p:ext uri="{BB962C8B-B14F-4D97-AF65-F5344CB8AC3E}">
        <p14:creationId xmlns:p14="http://schemas.microsoft.com/office/powerpoint/2010/main" val="2031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92"/>
            <a:ext cx="68511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90"/>
                </a:solidFill>
              </a:rPr>
              <a:t>Seminar 1 Key </a:t>
            </a:r>
            <a:r>
              <a:rPr lang="en-US" b="1" dirty="0">
                <a:solidFill>
                  <a:srgbClr val="000090"/>
                </a:solidFill>
              </a:rPr>
              <a:t>Q</a:t>
            </a:r>
            <a:r>
              <a:rPr lang="en-US" b="1" dirty="0" smtClean="0">
                <a:solidFill>
                  <a:srgbClr val="000090"/>
                </a:solidFill>
              </a:rPr>
              <a:t>uestions: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32" y="1417638"/>
            <a:ext cx="8498668" cy="4708525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en-US" sz="2400" b="1" dirty="0" smtClean="0"/>
              <a:t>What do we know about children’s intersecting </a:t>
            </a:r>
          </a:p>
          <a:p>
            <a:pPr marL="0" indent="0">
              <a:buNone/>
            </a:pPr>
            <a:r>
              <a:rPr lang="en-US" sz="2400" b="1" dirty="0" smtClean="0"/>
              <a:t>identities and inequalities in Scotland and beyond?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dirty="0"/>
          </a:p>
          <a:p>
            <a:r>
              <a:rPr lang="en-US" sz="2400" b="1" dirty="0" smtClean="0"/>
              <a:t>How can </a:t>
            </a:r>
            <a:r>
              <a:rPr lang="en-US" sz="2400" b="1" dirty="0" err="1" smtClean="0"/>
              <a:t>intersectionality</a:t>
            </a:r>
            <a:r>
              <a:rPr lang="en-US" sz="2400" b="1" dirty="0" smtClean="0"/>
              <a:t> help us understand </a:t>
            </a:r>
          </a:p>
          <a:p>
            <a:pPr marL="0" indent="0">
              <a:buNone/>
            </a:pPr>
            <a:r>
              <a:rPr lang="en-US" sz="2400" b="1" dirty="0" smtClean="0"/>
              <a:t>overlapping and intersecting childhood identities, </a:t>
            </a:r>
          </a:p>
          <a:p>
            <a:pPr marL="0" indent="0">
              <a:buNone/>
            </a:pPr>
            <a:r>
              <a:rPr lang="en-US" sz="2400" b="1" dirty="0" smtClean="0"/>
              <a:t>experiences and inequalities?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What does the concept of </a:t>
            </a:r>
            <a:r>
              <a:rPr lang="en-US" sz="2400" b="1" dirty="0" err="1" smtClean="0"/>
              <a:t>intersectionality</a:t>
            </a:r>
            <a:r>
              <a:rPr lang="en-US" sz="2400" b="1" dirty="0" smtClean="0"/>
              <a:t> mean</a:t>
            </a:r>
          </a:p>
          <a:p>
            <a:pPr marL="0" indent="0">
              <a:buNone/>
            </a:pPr>
            <a:r>
              <a:rPr lang="en-US" sz="2400" b="1" dirty="0" smtClean="0"/>
              <a:t> for working with children in policy and practice? 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41" y="25393"/>
            <a:ext cx="2292859" cy="68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gramm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22" r="-72522"/>
          <a:stretch>
            <a:fillRect/>
          </a:stretch>
        </p:blipFill>
        <p:spPr>
          <a:xfrm>
            <a:off x="-851546" y="0"/>
            <a:ext cx="9995546" cy="6711001"/>
          </a:xfrm>
        </p:spPr>
      </p:pic>
    </p:spTree>
    <p:extLst>
      <p:ext uri="{BB962C8B-B14F-4D97-AF65-F5344CB8AC3E}">
        <p14:creationId xmlns:p14="http://schemas.microsoft.com/office/powerpoint/2010/main" val="31808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underpinning ethos of our seminar series: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44" y="2959290"/>
            <a:ext cx="8557459" cy="498536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hort presentations from key experts</a:t>
            </a:r>
          </a:p>
          <a:p>
            <a:r>
              <a:rPr lang="en-US" dirty="0"/>
              <a:t>s</a:t>
            </a:r>
            <a:r>
              <a:rPr lang="en-US" dirty="0" smtClean="0"/>
              <a:t>haring of diverse expertise and knowledge from participants</a:t>
            </a:r>
          </a:p>
          <a:p>
            <a:r>
              <a:rPr lang="en-US" dirty="0" smtClean="0"/>
              <a:t>participatory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discussion, debate, sharing, learning, supporting each other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tock_000008282227_Larg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797480"/>
          </a:xfrm>
        </p:spPr>
      </p:pic>
    </p:spTree>
    <p:extLst>
      <p:ext uri="{BB962C8B-B14F-4D97-AF65-F5344CB8AC3E}">
        <p14:creationId xmlns:p14="http://schemas.microsoft.com/office/powerpoint/2010/main" val="4098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231900"/>
            <a:ext cx="8542867" cy="520276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n-US" sz="3500" dirty="0" smtClean="0"/>
          </a:p>
          <a:p>
            <a:pPr algn="just"/>
            <a:r>
              <a:rPr lang="en-US" sz="3500" dirty="0" smtClean="0"/>
              <a:t>Ansell, N. and van </a:t>
            </a:r>
            <a:r>
              <a:rPr lang="en-US" sz="3500" dirty="0" err="1" smtClean="0"/>
              <a:t>Blerk</a:t>
            </a:r>
            <a:r>
              <a:rPr lang="en-US" sz="3500" dirty="0" smtClean="0"/>
              <a:t>, L. 2007. “Doing and belonging: toward a more-than-representational account of young migrant identities in Lesotho and Malawi”. In Global perspectives on rural childhood and youth. Young rural lives, Edited by: </a:t>
            </a:r>
            <a:r>
              <a:rPr lang="en-US" sz="3500" dirty="0" err="1" smtClean="0"/>
              <a:t>Panelli</a:t>
            </a:r>
            <a:r>
              <a:rPr lang="en-US" sz="3500" dirty="0" smtClean="0"/>
              <a:t>, R., Punch, S. and Robson, E. 17–28. London: </a:t>
            </a:r>
            <a:r>
              <a:rPr lang="en-US" sz="3500" dirty="0" err="1" smtClean="0"/>
              <a:t>Routledge</a:t>
            </a:r>
            <a:r>
              <a:rPr lang="en-US" sz="3500" dirty="0" smtClean="0"/>
              <a:t>.</a:t>
            </a:r>
          </a:p>
          <a:p>
            <a:pPr algn="just"/>
            <a:r>
              <a:rPr lang="en-US" sz="3500" dirty="0" smtClean="0"/>
              <a:t>Browne, N. 2004. Gender equity in the early years, Maidenhead: Open University. </a:t>
            </a:r>
          </a:p>
          <a:p>
            <a:pPr algn="just"/>
            <a:r>
              <a:rPr lang="en-US" sz="3500" dirty="0" smtClean="0"/>
              <a:t>Connolly, P. 1998. Racism, gender identities and young children: social relations in a multi-ethnic, inner-city primary school, London: </a:t>
            </a:r>
            <a:r>
              <a:rPr lang="en-US" sz="3500" dirty="0" err="1" smtClean="0"/>
              <a:t>Routledge</a:t>
            </a:r>
            <a:r>
              <a:rPr lang="en-US" sz="3500" dirty="0" smtClean="0"/>
              <a:t>.</a:t>
            </a:r>
          </a:p>
          <a:p>
            <a:pPr algn="just"/>
            <a:r>
              <a:rPr lang="en-US" sz="3500" dirty="0" smtClean="0"/>
              <a:t>Devine, D. and Kelly, M. 2006. ‘I just don't want to get picked on by anybody’: dynamics of inclusion and exclusion in a newly multi-ethnic Irish primary school. Children and society, 20(2): 128–139.</a:t>
            </a:r>
          </a:p>
          <a:p>
            <a:pPr algn="just"/>
            <a:r>
              <a:rPr lang="en-US" sz="3500" dirty="0" smtClean="0"/>
              <a:t>Epstein, D. 2001. Boys and girls come out to play: making masculinities and femininities in school playgrounds. Men and masculinities, 4(2): 158–172.</a:t>
            </a:r>
          </a:p>
          <a:p>
            <a:pPr algn="just"/>
            <a:r>
              <a:rPr lang="en-US" sz="3500" dirty="0" smtClean="0"/>
              <a:t>Konstantoni</a:t>
            </a:r>
            <a:r>
              <a:rPr lang="en-US" sz="3500" dirty="0"/>
              <a:t>, K., 2011. Young children's perceptions and constructions of social identities and social implications: promoting social justice in early childhood. Thesis (PhD) Edinburgh University</a:t>
            </a:r>
            <a:r>
              <a:rPr lang="en-US" sz="3500" dirty="0" smtClean="0"/>
              <a:t>.</a:t>
            </a:r>
          </a:p>
          <a:p>
            <a:pPr algn="just"/>
            <a:r>
              <a:rPr lang="en-US" sz="3500" dirty="0" err="1" smtClean="0"/>
              <a:t>MacNaughton</a:t>
            </a:r>
            <a:r>
              <a:rPr lang="en-US" sz="3500" dirty="0" smtClean="0"/>
              <a:t>, G. 2000. Rethinking gender in early childhood education, London: Paul Chapman Publishing Ltd.</a:t>
            </a:r>
          </a:p>
          <a:p>
            <a:pPr algn="just"/>
            <a:r>
              <a:rPr lang="en-US" sz="3500" dirty="0" err="1" smtClean="0"/>
              <a:t>MacNaughton</a:t>
            </a:r>
            <a:r>
              <a:rPr lang="en-US" sz="3500" dirty="0" smtClean="0"/>
              <a:t>, Davis and Smith 20</a:t>
            </a:r>
            <a:endParaRPr lang="en-US" sz="3500" b="1" dirty="0" smtClean="0"/>
          </a:p>
          <a:p>
            <a:pPr algn="just"/>
            <a:r>
              <a:rPr lang="en-US" sz="3500" dirty="0" smtClean="0"/>
              <a:t>Morrow, V. and Connolly, P., eds., 2006. Special issue: gender and ethnicity in children's everyday lives. </a:t>
            </a:r>
            <a:r>
              <a:rPr lang="en-US" sz="3500" i="1" dirty="0" smtClean="0"/>
              <a:t>Children and society</a:t>
            </a:r>
            <a:r>
              <a:rPr lang="en-US" sz="3500" dirty="0" smtClean="0"/>
              <a:t>, 20 (2), 87–91.</a:t>
            </a:r>
          </a:p>
          <a:p>
            <a:pPr algn="just"/>
            <a:r>
              <a:rPr lang="en-US" sz="3500" dirty="0" smtClean="0"/>
              <a:t>Thorne, B. 2004. </a:t>
            </a:r>
            <a:r>
              <a:rPr lang="en-US" sz="3500" dirty="0" err="1" smtClean="0"/>
              <a:t>Theorising</a:t>
            </a:r>
            <a:r>
              <a:rPr lang="en-US" sz="3500" dirty="0" smtClean="0"/>
              <a:t> age and other differences. Childhood, 11(4): 403–408. </a:t>
            </a:r>
          </a:p>
          <a:p>
            <a:pPr algn="just"/>
            <a:r>
              <a:rPr lang="en-US" sz="3500" dirty="0" smtClean="0"/>
              <a:t>Van </a:t>
            </a:r>
            <a:r>
              <a:rPr lang="en-US" sz="3500" dirty="0" err="1" smtClean="0"/>
              <a:t>Ausdale</a:t>
            </a:r>
            <a:r>
              <a:rPr lang="en-US" sz="3500" dirty="0" smtClean="0"/>
              <a:t>, D. and </a:t>
            </a:r>
            <a:r>
              <a:rPr lang="en-US" sz="3500" dirty="0" err="1" smtClean="0"/>
              <a:t>Feagin</a:t>
            </a:r>
            <a:r>
              <a:rPr lang="en-US" sz="3500" dirty="0" smtClean="0"/>
              <a:t>, J.R, 2001.The </a:t>
            </a:r>
            <a:r>
              <a:rPr lang="en-US" sz="3500" dirty="0"/>
              <a:t>first R: how children learn race and racism, Oxford: </a:t>
            </a:r>
            <a:r>
              <a:rPr lang="en-US" sz="3500" dirty="0" err="1"/>
              <a:t>Rowman</a:t>
            </a:r>
            <a:r>
              <a:rPr lang="en-US" sz="3500" dirty="0"/>
              <a:t> and Littlefield.</a:t>
            </a:r>
            <a:endParaRPr lang="en-US" sz="3500" dirty="0" smtClean="0"/>
          </a:p>
          <a:p>
            <a:pPr algn="just"/>
            <a:r>
              <a:rPr lang="en-US" sz="3500" dirty="0" err="1" smtClean="0"/>
              <a:t>Vanderbeck</a:t>
            </a:r>
            <a:r>
              <a:rPr lang="en-US" sz="3500" dirty="0" smtClean="0"/>
              <a:t>, R. and Dunkley, C. M. 2003. Young people's narratives of rural–urban difference. Children's geographies, 1(2): 241–259.</a:t>
            </a:r>
            <a:endParaRPr lang="en-US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</a:t>
            </a:r>
            <a:r>
              <a:rPr lang="en-US" b="1" dirty="0" smtClean="0">
                <a:solidFill>
                  <a:schemeClr val="accent6"/>
                </a:solidFill>
              </a:rPr>
              <a:t>et us build together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a</a:t>
            </a:r>
            <a:r>
              <a:rPr lang="en-US" b="1" dirty="0" smtClean="0">
                <a:solidFill>
                  <a:schemeClr val="accent6"/>
                </a:solidFill>
              </a:rPr>
              <a:t> database of resources and networks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3333"/>
            <a:ext cx="9143999" cy="5350934"/>
          </a:xfrm>
        </p:spPr>
        <p:txBody>
          <a:bodyPr>
            <a:normAutofit fontScale="47500" lnSpcReduction="20000"/>
          </a:bodyPr>
          <a:lstStyle/>
          <a:p>
            <a:endParaRPr lang="en-US" sz="4200" b="1" dirty="0" smtClean="0"/>
          </a:p>
          <a:p>
            <a:r>
              <a:rPr lang="en-US" sz="4200" b="1" dirty="0" smtClean="0"/>
              <a:t>Have you read anything relevant to</a:t>
            </a:r>
          </a:p>
          <a:p>
            <a:pPr marL="0" indent="0">
              <a:buNone/>
            </a:pPr>
            <a:r>
              <a:rPr lang="en-US" sz="4200" b="1" dirty="0" smtClean="0"/>
              <a:t> </a:t>
            </a:r>
            <a:r>
              <a:rPr lang="en-US" sz="4200" b="1" dirty="0" err="1" smtClean="0"/>
              <a:t>intersectionality</a:t>
            </a:r>
            <a:r>
              <a:rPr lang="en-US" sz="4200" b="1" dirty="0" smtClean="0"/>
              <a:t>?</a:t>
            </a:r>
          </a:p>
          <a:p>
            <a:pPr marL="0" indent="0">
              <a:buNone/>
            </a:pPr>
            <a:endParaRPr lang="en-US" sz="4200" b="1" dirty="0" smtClean="0"/>
          </a:p>
          <a:p>
            <a:r>
              <a:rPr lang="en-US" sz="4200" b="1" dirty="0" smtClean="0"/>
              <a:t>Any key names, people, authors that you would </a:t>
            </a:r>
          </a:p>
          <a:p>
            <a:pPr marL="0" indent="0">
              <a:buNone/>
            </a:pPr>
            <a:r>
              <a:rPr lang="en-US" sz="4200" b="1" dirty="0" smtClean="0"/>
              <a:t>suggest linked to </a:t>
            </a:r>
            <a:r>
              <a:rPr lang="en-US" sz="4200" b="1" dirty="0" err="1" smtClean="0"/>
              <a:t>intersectionality</a:t>
            </a:r>
            <a:r>
              <a:rPr lang="en-US" sz="4200" b="1" dirty="0" smtClean="0"/>
              <a:t>? </a:t>
            </a:r>
          </a:p>
          <a:p>
            <a:pPr marL="0" indent="0">
              <a:buNone/>
            </a:pPr>
            <a:endParaRPr lang="en-US" sz="4200" b="1" dirty="0" smtClean="0"/>
          </a:p>
          <a:p>
            <a:r>
              <a:rPr lang="en-US" sz="4200" b="1" dirty="0" smtClean="0"/>
              <a:t>Any resources, guidelines, training events, articles, </a:t>
            </a:r>
          </a:p>
          <a:p>
            <a:pPr marL="0" indent="0">
              <a:buNone/>
            </a:pPr>
            <a:r>
              <a:rPr lang="en-US" sz="4200" b="1" dirty="0" smtClean="0"/>
              <a:t>books, websites, journals etc. linked to </a:t>
            </a:r>
            <a:r>
              <a:rPr lang="en-US" sz="4200" b="1" dirty="0" err="1" smtClean="0"/>
              <a:t>intersectionality</a:t>
            </a:r>
            <a:r>
              <a:rPr lang="en-US" sz="4200" b="1" dirty="0" smtClean="0"/>
              <a:t>? </a:t>
            </a:r>
          </a:p>
          <a:p>
            <a:pPr marL="0" indent="0">
              <a:buNone/>
            </a:pPr>
            <a:endParaRPr lang="en-US" sz="4200" b="1" dirty="0" smtClean="0"/>
          </a:p>
          <a:p>
            <a:r>
              <a:rPr lang="en-US" sz="4200" b="1" dirty="0"/>
              <a:t> </a:t>
            </a:r>
            <a:r>
              <a:rPr lang="en-US" sz="4200" b="1" dirty="0" smtClean="0"/>
              <a:t>Any research, policy, practical ideas linked to </a:t>
            </a:r>
          </a:p>
          <a:p>
            <a:pPr marL="0" indent="0">
              <a:buNone/>
            </a:pPr>
            <a:r>
              <a:rPr lang="en-US" sz="4200" b="1" dirty="0" err="1" smtClean="0"/>
              <a:t>intersectionality</a:t>
            </a:r>
            <a:r>
              <a:rPr lang="en-US" sz="4200" b="1" dirty="0" smtClean="0"/>
              <a:t> 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US" sz="4200" b="1" dirty="0" smtClean="0">
                <a:solidFill>
                  <a:schemeClr val="accent5"/>
                </a:solidFill>
              </a:rPr>
              <a:t>Let us know</a:t>
            </a:r>
            <a:r>
              <a:rPr lang="en-US" sz="4200" dirty="0" smtClean="0"/>
              <a:t>…</a:t>
            </a:r>
            <a:br>
              <a:rPr lang="en-US" sz="4200" dirty="0" smtClean="0"/>
            </a:br>
            <a:endParaRPr lang="en-US" sz="51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accent3"/>
                </a:solidFill>
              </a:rPr>
              <a:t>We may be in touch for further information!!!!</a:t>
            </a:r>
            <a:endParaRPr lang="en-US" sz="51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1879600"/>
            <a:ext cx="2827866" cy="49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503" y="282718"/>
            <a:ext cx="705887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3650" cy="51052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GB" dirty="0"/>
              <a:t> </a:t>
            </a:r>
          </a:p>
          <a:p>
            <a:pPr marL="0" indent="0" algn="ctr">
              <a:buNone/>
            </a:pPr>
            <a:r>
              <a:rPr lang="en-GB" sz="3600" b="1" dirty="0"/>
              <a:t>Children's Rights, Social Justice and Social Identities in Scotland:</a:t>
            </a:r>
          </a:p>
          <a:p>
            <a:pPr marL="0" indent="0" algn="ctr">
              <a:buNone/>
            </a:pPr>
            <a:r>
              <a:rPr lang="en-GB" sz="3600" b="1" dirty="0"/>
              <a:t>Intersections in Research, Policy and Practice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Dates For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diary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Seminar 2: </a:t>
            </a:r>
            <a:r>
              <a:rPr lang="en-GB" b="1" dirty="0"/>
              <a:t>6 February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 and young people’s views on and experiences of intersecting identities and inequalities: facilitating participation and extending the dialogue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3"/>
                </a:solidFill>
              </a:rPr>
              <a:t>Seminar </a:t>
            </a:r>
            <a:r>
              <a:rPr lang="en-GB" b="1" dirty="0">
                <a:solidFill>
                  <a:schemeClr val="accent3"/>
                </a:solidFill>
              </a:rPr>
              <a:t>3: </a:t>
            </a:r>
            <a:r>
              <a:rPr lang="en-GB" b="1" dirty="0"/>
              <a:t>20 March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Children’s rights, social justice and </a:t>
            </a:r>
            <a:r>
              <a:rPr lang="en-GB" dirty="0" err="1"/>
              <a:t>intersectionality</a:t>
            </a:r>
            <a:r>
              <a:rPr lang="en-GB" dirty="0"/>
              <a:t>: putting theory and policy into practice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Seminar </a:t>
            </a:r>
            <a:r>
              <a:rPr lang="en-GB" b="1" dirty="0">
                <a:solidFill>
                  <a:srgbClr val="0000FF"/>
                </a:solidFill>
              </a:rPr>
              <a:t>4: </a:t>
            </a:r>
            <a:r>
              <a:rPr lang="en-GB" b="1" dirty="0"/>
              <a:t>23 June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Children’s rights and social justice: challenges, methods and research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 algn="ctr">
              <a:buNone/>
            </a:pPr>
            <a:r>
              <a:rPr lang="en-GB" dirty="0"/>
              <a:t>(We will send out more information by email.)</a:t>
            </a:r>
          </a:p>
          <a:p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274638"/>
            <a:ext cx="8544330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832" y="470397"/>
            <a:ext cx="5690993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en-US" sz="2000" b="1" dirty="0"/>
              <a:t> </a:t>
            </a:r>
            <a:r>
              <a:rPr lang="en-US" sz="2800" b="1" dirty="0" smtClean="0"/>
              <a:t>The </a:t>
            </a:r>
            <a:r>
              <a:rPr lang="en-US" sz="2800" b="1" dirty="0"/>
              <a:t>seminar series 2013-</a:t>
            </a:r>
            <a:r>
              <a:rPr lang="en-US" sz="2800" b="1" dirty="0" smtClean="0"/>
              <a:t>2014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21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Follow us: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For more information and registration please visit: </a:t>
            </a:r>
            <a:r>
              <a:rPr lang="en-US" b="1" dirty="0" smtClean="0">
                <a:solidFill>
                  <a:srgbClr val="0000FF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www.scottishinsight.ac.uk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Programmes</a:t>
            </a:r>
            <a:r>
              <a:rPr lang="en-US" b="1" dirty="0">
                <a:solidFill>
                  <a:srgbClr val="0000FF"/>
                </a:solidFill>
              </a:rPr>
              <a:t>/Programmes201314/</a:t>
            </a:r>
            <a:r>
              <a:rPr lang="en-US" b="1" dirty="0" err="1">
                <a:solidFill>
                  <a:srgbClr val="0000FF"/>
                </a:solidFill>
              </a:rPr>
              <a:t>ChildrensRights.aspx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Follow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 on Twitter: </a:t>
            </a:r>
            <a:r>
              <a:rPr lang="en-US" b="1" dirty="0">
                <a:solidFill>
                  <a:schemeClr val="accent6"/>
                </a:solidFill>
              </a:rPr>
              <a:t>@</a:t>
            </a:r>
            <a:r>
              <a:rPr lang="en-US" b="1" dirty="0" err="1" smtClean="0">
                <a:solidFill>
                  <a:schemeClr val="accent6"/>
                </a:solidFill>
              </a:rPr>
              <a:t>Children_SUII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#</a:t>
            </a:r>
            <a:r>
              <a:rPr lang="en-US" b="1" dirty="0" err="1" smtClean="0">
                <a:solidFill>
                  <a:schemeClr val="accent6"/>
                </a:solidFill>
              </a:rPr>
              <a:t>childrensuii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51863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7197" y="2044005"/>
            <a:ext cx="36556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THANK YOU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0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048" y="322656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669" y="1511051"/>
            <a:ext cx="5369839" cy="28585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200" b="1" dirty="0" smtClean="0"/>
              <a:t>Some </a:t>
            </a:r>
            <a:r>
              <a:rPr lang="en-US" sz="3200" b="1" dirty="0"/>
              <a:t>‘</a:t>
            </a:r>
            <a:r>
              <a:rPr lang="en-US" sz="3200" b="1" dirty="0" smtClean="0"/>
              <a:t>housekeeping’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8" y="0"/>
            <a:ext cx="7021049" cy="155231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 smtClean="0"/>
              <a:t>Intersectionality</a:t>
            </a:r>
            <a:r>
              <a:rPr lang="en-US" sz="3200" b="1" dirty="0" smtClean="0"/>
              <a:t> </a:t>
            </a:r>
            <a:r>
              <a:rPr lang="en-US" sz="3200" b="1" dirty="0"/>
              <a:t>and the relevance to </a:t>
            </a:r>
            <a:r>
              <a:rPr lang="en-US" sz="3200" b="1" dirty="0" smtClean="0"/>
              <a:t>childhood </a:t>
            </a:r>
            <a:r>
              <a:rPr lang="en-US" sz="3200" b="1" dirty="0"/>
              <a:t>studies and practice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8" y="1554859"/>
            <a:ext cx="8902369" cy="50463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3300" b="1" dirty="0" smtClean="0"/>
              <a:t>Background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00FF"/>
                </a:solidFill>
              </a:rPr>
              <a:t>Konstantoni, K (2011)</a:t>
            </a:r>
          </a:p>
          <a:p>
            <a:pPr marL="0" indent="0">
              <a:buNone/>
            </a:pPr>
            <a:endParaRPr lang="en-US" sz="29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00FF"/>
                </a:solidFill>
              </a:rPr>
              <a:t>ESRC PhD project</a:t>
            </a:r>
            <a:r>
              <a:rPr lang="en-US" sz="2900" dirty="0" smtClean="0">
                <a:solidFill>
                  <a:srgbClr val="0000FF"/>
                </a:solidFill>
              </a:rPr>
              <a:t>: </a:t>
            </a:r>
            <a:r>
              <a:rPr lang="en-US" sz="2900" b="1" dirty="0" smtClean="0">
                <a:solidFill>
                  <a:srgbClr val="0000FF"/>
                </a:solidFill>
              </a:rPr>
              <a:t>Young </a:t>
            </a:r>
            <a:r>
              <a:rPr lang="en-US" sz="2900" b="1" dirty="0">
                <a:solidFill>
                  <a:srgbClr val="0000FF"/>
                </a:solidFill>
              </a:rPr>
              <a:t>Children’s Perceptions and Constructions of Social Identities and Social Implications: Promoting Social Justice in Early Childhood.</a:t>
            </a:r>
            <a:r>
              <a:rPr lang="en-US" sz="2900" b="1" dirty="0" smtClean="0">
                <a:solidFill>
                  <a:srgbClr val="0000FF"/>
                </a:solidFill>
              </a:rPr>
              <a:t>’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 smtClean="0"/>
              <a:t>social identities, inclusionary</a:t>
            </a:r>
            <a:r>
              <a:rPr lang="en-US" sz="2900" dirty="0"/>
              <a:t>/exclusionary practices </a:t>
            </a:r>
            <a:r>
              <a:rPr lang="en-US" sz="2900" dirty="0" smtClean="0"/>
              <a:t>peer relations, one </a:t>
            </a:r>
            <a:r>
              <a:rPr lang="en-US" sz="2900" dirty="0"/>
              <a:t>aspect of social identity (see also within geography </a:t>
            </a:r>
            <a:r>
              <a:rPr lang="en-US" sz="2900" dirty="0" err="1"/>
              <a:t>Vanderbeck</a:t>
            </a:r>
            <a:r>
              <a:rPr lang="en-US" sz="2900" dirty="0"/>
              <a:t> and Dunkley 2003) </a:t>
            </a:r>
            <a:r>
              <a:rPr lang="en-US" sz="2900" dirty="0" smtClean="0"/>
              <a:t>For example, Van </a:t>
            </a:r>
            <a:r>
              <a:rPr lang="en-US" sz="2900" dirty="0" err="1"/>
              <a:t>Ausdale</a:t>
            </a:r>
            <a:r>
              <a:rPr lang="en-US" sz="2900" dirty="0"/>
              <a:t> and </a:t>
            </a:r>
            <a:r>
              <a:rPr lang="en-US" sz="2900" dirty="0" err="1"/>
              <a:t>Feagin</a:t>
            </a:r>
            <a:r>
              <a:rPr lang="en-US" sz="2900" dirty="0"/>
              <a:t> (2001) mainly focus on ‘race’ and Browne (2004) on gender. </a:t>
            </a: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Need to explore multiple social identities in interaction:</a:t>
            </a:r>
          </a:p>
          <a:p>
            <a:pPr marL="0" indent="0">
              <a:buNone/>
            </a:pPr>
            <a:r>
              <a:rPr lang="en-US" sz="2900" dirty="0" smtClean="0"/>
              <a:t> </a:t>
            </a:r>
            <a:r>
              <a:rPr lang="en-US" sz="2900" dirty="0"/>
              <a:t>(</a:t>
            </a:r>
            <a:r>
              <a:rPr lang="en-US" sz="2900" dirty="0" smtClean="0"/>
              <a:t>Mac </a:t>
            </a:r>
            <a:r>
              <a:rPr lang="en-US" sz="2900" dirty="0" err="1" smtClean="0"/>
              <a:t>Naughton</a:t>
            </a:r>
            <a:r>
              <a:rPr lang="en-US" sz="2900" dirty="0" smtClean="0"/>
              <a:t> </a:t>
            </a:r>
            <a:r>
              <a:rPr lang="en-US" sz="2900" dirty="0"/>
              <a:t>2000, Thorne 2004, Morrow and Connolly 2006, Ansell and van </a:t>
            </a:r>
            <a:r>
              <a:rPr lang="en-US" sz="2900" dirty="0" err="1"/>
              <a:t>Blerk</a:t>
            </a:r>
            <a:r>
              <a:rPr lang="en-US" sz="2900" dirty="0"/>
              <a:t> </a:t>
            </a:r>
            <a:r>
              <a:rPr lang="en-US" sz="2900" dirty="0" smtClean="0"/>
              <a:t>2007, Konstantoni 2011)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Emerging </a:t>
            </a:r>
            <a:r>
              <a:rPr lang="en-US" sz="2900" dirty="0"/>
              <a:t>body of research, particularly with older children (see Connolly 1998, Epstein et al. 2001, Devine and Kelly 2006), but research with young children is still </a:t>
            </a:r>
            <a:r>
              <a:rPr lang="en-US" sz="2900" dirty="0" smtClean="0"/>
              <a:t>limited (see </a:t>
            </a:r>
            <a:r>
              <a:rPr lang="en-US" sz="2900" dirty="0" err="1" smtClean="0"/>
              <a:t>e.g.MacNaughton</a:t>
            </a:r>
            <a:r>
              <a:rPr lang="en-US" sz="2900" dirty="0" smtClean="0"/>
              <a:t>, Davis and Smith 2009)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566">
            <a:off x="6832291" y="368852"/>
            <a:ext cx="1918605" cy="198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31" y="0"/>
            <a:ext cx="8229600" cy="141204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Intersectionality</a:t>
            </a:r>
            <a:r>
              <a:rPr lang="en-US" sz="3200" b="1" dirty="0" smtClean="0"/>
              <a:t> </a:t>
            </a:r>
            <a:r>
              <a:rPr lang="en-US" sz="3200" b="1" dirty="0"/>
              <a:t>and the relevance to </a:t>
            </a:r>
            <a:r>
              <a:rPr lang="en-US" sz="3200" b="1" dirty="0" smtClean="0"/>
              <a:t>childhood </a:t>
            </a:r>
            <a:r>
              <a:rPr lang="en-US" sz="3200" b="1" dirty="0"/>
              <a:t>studies and practice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9" y="16012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000" b="1" dirty="0" smtClean="0"/>
              <a:t>Background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800" b="1" dirty="0" err="1" smtClean="0"/>
              <a:t>Marlies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Kustatscher</a:t>
            </a:r>
            <a:r>
              <a:rPr lang="en-US" sz="1800" b="1" dirty="0" smtClean="0"/>
              <a:t> (ongoing)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Principal's Career Development Scholarship of the University of Edinburgh PhD Project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Children’s relationships and intersecting social identities in the diverse primary school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35" y="1"/>
            <a:ext cx="1441010" cy="1019194"/>
          </a:xfrm>
          <a:prstGeom prst="rect">
            <a:avLst/>
          </a:prstGeom>
        </p:spPr>
      </p:pic>
      <p:pic>
        <p:nvPicPr>
          <p:cNvPr id="6" name="Picture 5" descr="iStock_00000828222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47" y="5754526"/>
            <a:ext cx="1562353" cy="1103473"/>
          </a:xfrm>
          <a:prstGeom prst="rect">
            <a:avLst/>
          </a:prstGeom>
        </p:spPr>
      </p:pic>
      <p:pic>
        <p:nvPicPr>
          <p:cNvPr id="7" name="Picture 6" descr="iStock_000008282227_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022"/>
            <a:ext cx="1562353" cy="933975"/>
          </a:xfrm>
          <a:prstGeom prst="rect">
            <a:avLst/>
          </a:prstGeom>
        </p:spPr>
      </p:pic>
      <p:pic>
        <p:nvPicPr>
          <p:cNvPr id="8" name="Picture 7" descr="iStock_000008282227_Lar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33" cy="10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31" y="0"/>
            <a:ext cx="8229600" cy="141204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Intersectionality</a:t>
            </a:r>
            <a:r>
              <a:rPr lang="en-US" sz="3200" b="1" dirty="0" smtClean="0"/>
              <a:t> </a:t>
            </a:r>
            <a:r>
              <a:rPr lang="en-US" sz="3200" b="1" dirty="0"/>
              <a:t>and the relevance to </a:t>
            </a:r>
            <a:r>
              <a:rPr lang="en-US" sz="3200" b="1" dirty="0" smtClean="0"/>
              <a:t>childhood </a:t>
            </a:r>
            <a:r>
              <a:rPr lang="en-US" sz="3200" b="1" dirty="0"/>
              <a:t>studies and practice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9" y="13980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Overall :</a:t>
            </a:r>
          </a:p>
          <a:p>
            <a:pPr marL="0" indent="0">
              <a:buNone/>
            </a:pPr>
            <a:r>
              <a:rPr lang="en-US" sz="2000" dirty="0" err="1" smtClean="0"/>
              <a:t>Intersectionality</a:t>
            </a:r>
            <a:r>
              <a:rPr lang="en-US" sz="2000" dirty="0" smtClean="0"/>
              <a:t> central </a:t>
            </a:r>
            <a:r>
              <a:rPr lang="en-US" sz="2000" dirty="0"/>
              <a:t>in generating fruitful debates in social and political </a:t>
            </a:r>
            <a:r>
              <a:rPr lang="en-US" sz="2000" dirty="0" smtClean="0"/>
              <a:t>theory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its implications for the fields of children’s rights and childhood/family research and for policy and practice, in Scotland and beyond, have yet to be explored.</a:t>
            </a:r>
            <a:r>
              <a:rPr lang="en-US" sz="2000" b="1" dirty="0" smtClean="0"/>
              <a:t> 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 smtClean="0"/>
              <a:t>theorisation</a:t>
            </a:r>
            <a:r>
              <a:rPr lang="en-US" sz="2000" b="1" dirty="0" smtClean="0"/>
              <a:t> and practical implementation of </a:t>
            </a:r>
            <a:r>
              <a:rPr lang="en-US" sz="2000" b="1" dirty="0" err="1" smtClean="0"/>
              <a:t>intersectionality</a:t>
            </a:r>
            <a:r>
              <a:rPr lang="en-US" sz="2000" b="1" dirty="0" smtClean="0"/>
              <a:t> within childhood/family  studies/practice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35" y="1"/>
            <a:ext cx="1441010" cy="1019194"/>
          </a:xfrm>
          <a:prstGeom prst="rect">
            <a:avLst/>
          </a:prstGeom>
        </p:spPr>
      </p:pic>
      <p:pic>
        <p:nvPicPr>
          <p:cNvPr id="6" name="Picture 5" descr="iStock_00000828222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47" y="5754526"/>
            <a:ext cx="1562353" cy="1103473"/>
          </a:xfrm>
          <a:prstGeom prst="rect">
            <a:avLst/>
          </a:prstGeom>
        </p:spPr>
      </p:pic>
      <p:pic>
        <p:nvPicPr>
          <p:cNvPr id="7" name="Picture 6" descr="iStock_000008282227_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022"/>
            <a:ext cx="1562353" cy="933975"/>
          </a:xfrm>
          <a:prstGeom prst="rect">
            <a:avLst/>
          </a:prstGeom>
        </p:spPr>
      </p:pic>
      <p:pic>
        <p:nvPicPr>
          <p:cNvPr id="8" name="Picture 7" descr="iStock_000008282227_Lar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33" cy="10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Programme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4" name="Picture 3" descr="SHRC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6" y="4405788"/>
            <a:ext cx="3087281" cy="2018739"/>
          </a:xfrm>
          <a:prstGeom prst="rect">
            <a:avLst/>
          </a:prstGeom>
        </p:spPr>
      </p:pic>
      <p:pic>
        <p:nvPicPr>
          <p:cNvPr id="5" name="Picture 4" descr="SCCYP_two_lines_wor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24" y="1650589"/>
            <a:ext cx="2918109" cy="1581973"/>
          </a:xfrm>
          <a:prstGeom prst="rect">
            <a:avLst/>
          </a:prstGeom>
        </p:spPr>
      </p:pic>
      <p:pic>
        <p:nvPicPr>
          <p:cNvPr id="6" name="Picture 5" descr="Edinburgh if space limited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2" y="1650589"/>
            <a:ext cx="1847417" cy="1221568"/>
          </a:xfrm>
          <a:prstGeom prst="rect">
            <a:avLst/>
          </a:prstGeom>
        </p:spPr>
      </p:pic>
      <p:pic>
        <p:nvPicPr>
          <p:cNvPr id="7" name="Picture 6" descr="CERES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35" y="1778000"/>
            <a:ext cx="1127944" cy="1344200"/>
          </a:xfrm>
          <a:prstGeom prst="rect">
            <a:avLst/>
          </a:prstGeom>
        </p:spPr>
      </p:pic>
      <p:pic>
        <p:nvPicPr>
          <p:cNvPr id="8" name="Picture 7" descr="A4 and A5 HAS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57" y="4173257"/>
            <a:ext cx="1771576" cy="168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252" y="3122200"/>
            <a:ext cx="258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Kristina Konstantoni</a:t>
            </a:r>
          </a:p>
          <a:p>
            <a:r>
              <a:rPr lang="en-US" dirty="0" err="1" smtClean="0"/>
              <a:t>Marlies</a:t>
            </a:r>
            <a:r>
              <a:rPr lang="en-US" dirty="0" smtClean="0"/>
              <a:t> </a:t>
            </a:r>
            <a:r>
              <a:rPr lang="en-US" dirty="0" err="1" smtClean="0"/>
              <a:t>Kustatscher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/>
              <a:t>Akwugo</a:t>
            </a:r>
            <a:r>
              <a:rPr lang="en-US" dirty="0"/>
              <a:t> </a:t>
            </a:r>
            <a:r>
              <a:rPr lang="en-US" dirty="0" err="1" smtClean="0"/>
              <a:t>Emejulu</a:t>
            </a:r>
            <a:endParaRPr lang="en-US" dirty="0"/>
          </a:p>
          <a:p>
            <a:r>
              <a:rPr lang="en-US" dirty="0" smtClean="0"/>
              <a:t>Prof John Davis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6633" y="3311154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Sheila Hamilton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92938" y="6101361"/>
            <a:ext cx="166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 Geri Smyth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Daniela </a:t>
            </a:r>
            <a:r>
              <a:rPr lang="en-US" dirty="0" err="1" smtClean="0"/>
              <a:t>Sime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9" y="6258427"/>
            <a:ext cx="172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Alison </a:t>
            </a:r>
            <a:r>
              <a:rPr lang="en-US" dirty="0" err="1" smtClean="0"/>
              <a:t>Hosie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503" y="282718"/>
            <a:ext cx="705887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3650" cy="51052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GB" dirty="0"/>
              <a:t> </a:t>
            </a:r>
          </a:p>
          <a:p>
            <a:pPr marL="0" indent="0" algn="ctr">
              <a:buNone/>
            </a:pPr>
            <a:r>
              <a:rPr lang="en-GB" sz="3600" b="1" dirty="0"/>
              <a:t>Children's Rights, Social Justice and Social Identities in Scotland:</a:t>
            </a:r>
          </a:p>
          <a:p>
            <a:pPr marL="0" indent="0" algn="ctr">
              <a:buNone/>
            </a:pPr>
            <a:r>
              <a:rPr lang="en-GB" sz="3600" b="1" dirty="0"/>
              <a:t>Intersections in Research, Policy and Practice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Dates For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diary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Seminar 2: </a:t>
            </a:r>
            <a:r>
              <a:rPr lang="en-GB" b="1" dirty="0"/>
              <a:t>6 February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 and young people’s views on and experiences of intersecting identities and inequalities: facilitating participation and extending the dialogue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3"/>
                </a:solidFill>
              </a:rPr>
              <a:t>Seminar </a:t>
            </a:r>
            <a:r>
              <a:rPr lang="en-GB" b="1" dirty="0">
                <a:solidFill>
                  <a:schemeClr val="accent3"/>
                </a:solidFill>
              </a:rPr>
              <a:t>3: </a:t>
            </a:r>
            <a:r>
              <a:rPr lang="en-GB" b="1" dirty="0"/>
              <a:t>20 March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Children’s rights, social justice and </a:t>
            </a:r>
            <a:r>
              <a:rPr lang="en-GB" dirty="0" err="1"/>
              <a:t>intersectionality</a:t>
            </a:r>
            <a:r>
              <a:rPr lang="en-GB" dirty="0"/>
              <a:t>: putting theory and policy into practice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Seminar </a:t>
            </a:r>
            <a:r>
              <a:rPr lang="en-GB" b="1" dirty="0">
                <a:solidFill>
                  <a:srgbClr val="0000FF"/>
                </a:solidFill>
              </a:rPr>
              <a:t>4: </a:t>
            </a:r>
            <a:r>
              <a:rPr lang="en-GB" b="1" dirty="0"/>
              <a:t>23 June 2014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Children’s rights and social justice: challenges, methods and research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 algn="ctr">
              <a:buNone/>
            </a:pPr>
            <a:r>
              <a:rPr lang="en-GB" dirty="0"/>
              <a:t>(We will send out more information by email.)</a:t>
            </a:r>
          </a:p>
          <a:p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274638"/>
            <a:ext cx="8544330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832" y="470397"/>
            <a:ext cx="5690993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</a:t>
            </a:r>
            <a:r>
              <a:rPr lang="en-US" sz="2000" b="1" dirty="0"/>
              <a:t> </a:t>
            </a:r>
            <a:r>
              <a:rPr lang="en-US" sz="2800" b="1" dirty="0" smtClean="0"/>
              <a:t>The </a:t>
            </a:r>
            <a:r>
              <a:rPr lang="en-US" sz="2800" b="1" dirty="0"/>
              <a:t>seminar series 2013-</a:t>
            </a:r>
            <a:r>
              <a:rPr lang="en-US" sz="2800" b="1" dirty="0" smtClean="0"/>
              <a:t>2014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36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Aims and objectives of seminar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create </a:t>
            </a:r>
            <a:r>
              <a:rPr lang="en-US" b="1" dirty="0"/>
              <a:t>meaningful knowledge exchange</a:t>
            </a:r>
            <a:r>
              <a:rPr lang="en-US" dirty="0"/>
              <a:t> opportunities between children and young people, practitioners, policy makers and researchers from the interdisciplinary areas of </a:t>
            </a:r>
            <a:r>
              <a:rPr lang="en-US" b="1" dirty="0"/>
              <a:t>children’s rights, social justice, social identities, childhood/family studies and </a:t>
            </a:r>
            <a:r>
              <a:rPr lang="en-US" b="1" dirty="0" err="1"/>
              <a:t>intersectionality</a:t>
            </a:r>
            <a:r>
              <a:rPr lang="en-US" b="1" dirty="0"/>
              <a:t> </a:t>
            </a:r>
          </a:p>
          <a:p>
            <a:r>
              <a:rPr lang="en-US" dirty="0"/>
              <a:t>generate new knowledge and identify priorities for action by creating a </a:t>
            </a:r>
            <a:r>
              <a:rPr lang="en-US" b="1" dirty="0"/>
              <a:t>new network for interdisciplinary and cross-sector exchange and collaboration</a:t>
            </a:r>
            <a:r>
              <a:rPr lang="en-US" dirty="0"/>
              <a:t>, bringing together early career and established experts in the fields, for addressing children and young people’s inequalities in research, policy and practice  </a:t>
            </a:r>
          </a:p>
          <a:p>
            <a:r>
              <a:rPr lang="en-US" dirty="0"/>
              <a:t>disseminate </a:t>
            </a:r>
            <a:r>
              <a:rPr lang="en-US" b="1" dirty="0"/>
              <a:t>innovative</a:t>
            </a:r>
            <a:r>
              <a:rPr lang="en-US" dirty="0"/>
              <a:t> research, policy and practice   </a:t>
            </a:r>
          </a:p>
          <a:p>
            <a:r>
              <a:rPr lang="en-US" dirty="0"/>
              <a:t>firmly put children and young people’s inequalities on the </a:t>
            </a:r>
            <a:r>
              <a:rPr lang="en-US" b="1" dirty="0"/>
              <a:t>agenda in research, policy and practice</a:t>
            </a: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022"/>
            <a:ext cx="9144000" cy="9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 smtClean="0"/>
              <a:t> </a:t>
            </a:r>
            <a:endParaRPr lang="en-US" sz="2000" dirty="0" smtClean="0"/>
          </a:p>
          <a:p>
            <a:pPr lvl="0"/>
            <a:r>
              <a:rPr lang="en-US" sz="2000" dirty="0" smtClean="0"/>
              <a:t>a </a:t>
            </a:r>
            <a:r>
              <a:rPr lang="en-US" sz="2000" b="1" dirty="0" smtClean="0"/>
              <a:t>greater awareness </a:t>
            </a:r>
            <a:r>
              <a:rPr lang="en-US" sz="2000" dirty="0" smtClean="0"/>
              <a:t>of childhood inequalities and equitable practice</a:t>
            </a:r>
          </a:p>
          <a:p>
            <a:pPr marL="0" lvl="0" indent="0">
              <a:buNone/>
            </a:pP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b="1" dirty="0" smtClean="0"/>
              <a:t>a fuller understanding </a:t>
            </a:r>
            <a:r>
              <a:rPr lang="en-US" sz="2000" dirty="0" smtClean="0"/>
              <a:t>of the importance of </a:t>
            </a:r>
            <a:r>
              <a:rPr lang="en-US" sz="2000" dirty="0" err="1" smtClean="0"/>
              <a:t>intersectionality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b="1" dirty="0"/>
              <a:t>critical appreciation </a:t>
            </a:r>
            <a:r>
              <a:rPr lang="en-US" sz="2000" dirty="0"/>
              <a:t>of the connections between current </a:t>
            </a:r>
            <a:r>
              <a:rPr lang="en-US" sz="2000" dirty="0" smtClean="0"/>
              <a:t>policy, legislation and practice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b="1" dirty="0"/>
              <a:t>understanding of ways of addressing </a:t>
            </a:r>
            <a:r>
              <a:rPr lang="en-US" sz="2000" dirty="0"/>
              <a:t>childhood inequalities and promoting a </a:t>
            </a:r>
            <a:r>
              <a:rPr lang="en-US" sz="2000" b="1" dirty="0"/>
              <a:t>fair society </a:t>
            </a:r>
            <a:r>
              <a:rPr lang="en-US" sz="2000" dirty="0"/>
              <a:t>in policy and practice by identifying strengths, potential gaps and ways forward </a:t>
            </a: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993</Words>
  <Application>Microsoft Office PowerPoint</Application>
  <PresentationFormat>On-screen Show (4:3)</PresentationFormat>
  <Paragraphs>174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SUII Seminar Series 2013-2014: Children’s rights, social justice and social identities in Scotland: Intersections in research, policy and practice </vt:lpstr>
      <vt:lpstr> </vt:lpstr>
      <vt:lpstr>  Intersectionality and the relevance to childhood studies and practice  </vt:lpstr>
      <vt:lpstr>  Intersectionality and the relevance to childhood studies and practice  </vt:lpstr>
      <vt:lpstr> Intersectionality and the relevance to childhood studies and practice  </vt:lpstr>
      <vt:lpstr>The Programme Team</vt:lpstr>
      <vt:lpstr>PowerPoint Presentation</vt:lpstr>
      <vt:lpstr>Aims and objectives of seminar series</vt:lpstr>
      <vt:lpstr>Outcomes</vt:lpstr>
      <vt:lpstr>PowerPoint Presentation</vt:lpstr>
      <vt:lpstr> Seminar 1 Key Questions:  </vt:lpstr>
      <vt:lpstr>PowerPoint Presentation</vt:lpstr>
      <vt:lpstr>    The underpinning ethos of our seminar series: </vt:lpstr>
      <vt:lpstr>PowerPoint Presentation</vt:lpstr>
      <vt:lpstr>References </vt:lpstr>
      <vt:lpstr>Let us build together a database of resources and networks</vt:lpstr>
      <vt:lpstr>PowerPoint Presentation</vt:lpstr>
      <vt:lpstr>Follow us: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Konstantoni Kristina</dc:creator>
  <cp:lastModifiedBy>KUSTATSCHER Marlies</cp:lastModifiedBy>
  <cp:revision>168</cp:revision>
  <dcterms:created xsi:type="dcterms:W3CDTF">2013-12-01T18:18:45Z</dcterms:created>
  <dcterms:modified xsi:type="dcterms:W3CDTF">2013-12-09T10:17:35Z</dcterms:modified>
</cp:coreProperties>
</file>